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5"/>
  </p:notesMasterIdLst>
  <p:sldIdLst>
    <p:sldId id="256" r:id="rId2"/>
    <p:sldId id="257" r:id="rId3"/>
    <p:sldId id="275" r:id="rId4"/>
    <p:sldId id="274" r:id="rId5"/>
    <p:sldId id="276" r:id="rId6"/>
    <p:sldId id="277" r:id="rId7"/>
    <p:sldId id="278" r:id="rId8"/>
    <p:sldId id="279" r:id="rId9"/>
    <p:sldId id="273" r:id="rId10"/>
    <p:sldId id="280" r:id="rId11"/>
    <p:sldId id="281" r:id="rId12"/>
    <p:sldId id="282" r:id="rId13"/>
    <p:sldId id="283" r:id="rId14"/>
    <p:sldId id="284" r:id="rId15"/>
    <p:sldId id="285" r:id="rId16"/>
    <p:sldId id="286" r:id="rId17"/>
    <p:sldId id="287" r:id="rId18"/>
    <p:sldId id="288" r:id="rId19"/>
    <p:sldId id="289" r:id="rId20"/>
    <p:sldId id="290" r:id="rId21"/>
    <p:sldId id="291" r:id="rId22"/>
    <p:sldId id="292" r:id="rId23"/>
    <p:sldId id="293"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5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1544" autoAdjust="0"/>
    <p:restoredTop sz="94660"/>
  </p:normalViewPr>
  <p:slideViewPr>
    <p:cSldViewPr snapToGrid="0">
      <p:cViewPr varScale="1">
        <p:scale>
          <a:sx n="66" d="100"/>
          <a:sy n="66" d="100"/>
        </p:scale>
        <p:origin x="36" y="1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BAE9C7-8BC7-4301-A3BF-D9E540963538}" type="datetimeFigureOut">
              <a:rPr lang="es-ES" smtClean="0"/>
              <a:t>04/07/2018</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D22078-4727-471E-BDA2-B9FB76D2D85B}" type="slidenum">
              <a:rPr lang="es-ES" smtClean="0"/>
              <a:t>‹Nº›</a:t>
            </a:fld>
            <a:endParaRPr lang="es-ES"/>
          </a:p>
        </p:txBody>
      </p:sp>
    </p:spTree>
    <p:extLst>
      <p:ext uri="{BB962C8B-B14F-4D97-AF65-F5344CB8AC3E}">
        <p14:creationId xmlns:p14="http://schemas.microsoft.com/office/powerpoint/2010/main" val="3156364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7/4/2018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7/4/2018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7/4/2018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7/4/2018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7/4/2018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7/4/2018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3" name="Date Placeholder 2"/>
          <p:cNvSpPr>
            <a:spLocks noGrp="1"/>
          </p:cNvSpPr>
          <p:nvPr>
            <p:ph type="dt" sz="half" idx="10"/>
          </p:nvPr>
        </p:nvSpPr>
        <p:spPr/>
        <p:txBody>
          <a:bodyPr/>
          <a:lstStyle/>
          <a:p>
            <a:fld id="{48A87A34-81AB-432B-8DAE-1953F412C126}" type="datetimeFigureOut">
              <a:rPr lang="en-US" dirty="0"/>
              <a:t>7/4/2018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48A87A34-81AB-432B-8DAE-1953F412C126}" type="datetimeFigureOut">
              <a:rPr lang="en-US" dirty="0"/>
              <a:t>7/4/2018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7/4/2018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7/4/2018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7/4/2018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7/4/2018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tx1"/>
          </a:fgClr>
          <a:bgClr>
            <a:schemeClr val="tx1"/>
          </a:bgClr>
        </a:patt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7/4/2018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622696B-9D3D-491F-BA50-57C6483B658C}"/>
              </a:ext>
            </a:extLst>
          </p:cNvPr>
          <p:cNvSpPr>
            <a:spLocks noGrp="1"/>
          </p:cNvSpPr>
          <p:nvPr>
            <p:ph type="ctrTitle"/>
          </p:nvPr>
        </p:nvSpPr>
        <p:spPr>
          <a:xfrm>
            <a:off x="1877348" y="1554552"/>
            <a:ext cx="9959052" cy="3748895"/>
          </a:xfrm>
          <a:noFill/>
        </p:spPr>
        <p:txBody>
          <a:bodyPr>
            <a:normAutofit/>
          </a:bodyPr>
          <a:lstStyle/>
          <a:p>
            <a:pPr algn="ctr"/>
            <a:r>
              <a:rPr lang="es-ES" sz="6000" b="1" dirty="0">
                <a:solidFill>
                  <a:schemeClr val="bg2">
                    <a:lumMod val="20000"/>
                    <a:lumOff val="80000"/>
                  </a:schemeClr>
                </a:solidFill>
                <a:latin typeface="AR DESTINE" panose="02000000000000000000" pitchFamily="2" charset="0"/>
              </a:rPr>
              <a:t>Entiende tu análisis.</a:t>
            </a:r>
            <a:br>
              <a:rPr lang="es-ES" dirty="0">
                <a:solidFill>
                  <a:schemeClr val="bg2">
                    <a:lumMod val="20000"/>
                    <a:lumOff val="80000"/>
                  </a:schemeClr>
                </a:solidFill>
              </a:rPr>
            </a:br>
            <a:br>
              <a:rPr lang="es-ES" dirty="0">
                <a:solidFill>
                  <a:schemeClr val="bg2">
                    <a:lumMod val="20000"/>
                    <a:lumOff val="80000"/>
                  </a:schemeClr>
                </a:solidFill>
              </a:rPr>
            </a:br>
            <a:r>
              <a:rPr lang="es-ES" sz="3600" dirty="0" err="1">
                <a:solidFill>
                  <a:schemeClr val="bg2">
                    <a:lumMod val="20000"/>
                    <a:lumOff val="80000"/>
                  </a:schemeClr>
                </a:solidFill>
              </a:rPr>
              <a:t>Pet</a:t>
            </a:r>
            <a:r>
              <a:rPr lang="es-ES" sz="3600" dirty="0">
                <a:solidFill>
                  <a:schemeClr val="bg2">
                    <a:lumMod val="20000"/>
                    <a:lumOff val="80000"/>
                  </a:schemeClr>
                </a:solidFill>
              </a:rPr>
              <a:t> Project verano 2018</a:t>
            </a:r>
          </a:p>
        </p:txBody>
      </p:sp>
    </p:spTree>
    <p:extLst>
      <p:ext uri="{BB962C8B-B14F-4D97-AF65-F5344CB8AC3E}">
        <p14:creationId xmlns:p14="http://schemas.microsoft.com/office/powerpoint/2010/main" val="40308964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897E7BF6-4BCE-4E74-98C3-65F390AF27A8}"/>
              </a:ext>
            </a:extLst>
          </p:cNvPr>
          <p:cNvPicPr>
            <a:picLocks noChangeAspect="1"/>
          </p:cNvPicPr>
          <p:nvPr/>
        </p:nvPicPr>
        <p:blipFill rotWithShape="1">
          <a:blip r:embed="rId2"/>
          <a:srcRect l="19262" t="5615" r="19238" b="11158"/>
          <a:stretch/>
        </p:blipFill>
        <p:spPr>
          <a:xfrm>
            <a:off x="237424" y="216568"/>
            <a:ext cx="5165203" cy="3931920"/>
          </a:xfrm>
          <a:prstGeom prst="rect">
            <a:avLst/>
          </a:prstGeom>
        </p:spPr>
      </p:pic>
      <p:pic>
        <p:nvPicPr>
          <p:cNvPr id="3" name="Imagen 2">
            <a:extLst>
              <a:ext uri="{FF2B5EF4-FFF2-40B4-BE49-F238E27FC236}">
                <a16:creationId xmlns:a16="http://schemas.microsoft.com/office/drawing/2014/main" id="{4957DF68-99E5-4973-A1C3-883F5FE7DA59}"/>
              </a:ext>
            </a:extLst>
          </p:cNvPr>
          <p:cNvPicPr>
            <a:picLocks noChangeAspect="1"/>
          </p:cNvPicPr>
          <p:nvPr/>
        </p:nvPicPr>
        <p:blipFill rotWithShape="1">
          <a:blip r:embed="rId3"/>
          <a:srcRect l="19750" t="5778" r="19303" b="11977"/>
          <a:stretch/>
        </p:blipFill>
        <p:spPr>
          <a:xfrm>
            <a:off x="5791912" y="1896176"/>
            <a:ext cx="6162664" cy="4677877"/>
          </a:xfrm>
          <a:prstGeom prst="rect">
            <a:avLst/>
          </a:prstGeom>
        </p:spPr>
      </p:pic>
    </p:spTree>
    <p:extLst>
      <p:ext uri="{BB962C8B-B14F-4D97-AF65-F5344CB8AC3E}">
        <p14:creationId xmlns:p14="http://schemas.microsoft.com/office/powerpoint/2010/main" val="8079445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254531BF-E8DD-4DD5-B0AA-9ADD39094555}"/>
              </a:ext>
            </a:extLst>
          </p:cNvPr>
          <p:cNvPicPr>
            <a:picLocks noChangeAspect="1"/>
          </p:cNvPicPr>
          <p:nvPr/>
        </p:nvPicPr>
        <p:blipFill rotWithShape="1">
          <a:blip r:embed="rId2"/>
          <a:srcRect l="19579" t="5894" r="18921" b="11158"/>
          <a:stretch/>
        </p:blipFill>
        <p:spPr>
          <a:xfrm>
            <a:off x="144379" y="72188"/>
            <a:ext cx="5604986" cy="4252307"/>
          </a:xfrm>
          <a:prstGeom prst="rect">
            <a:avLst/>
          </a:prstGeom>
        </p:spPr>
      </p:pic>
      <p:pic>
        <p:nvPicPr>
          <p:cNvPr id="3" name="Imagen 2">
            <a:extLst>
              <a:ext uri="{FF2B5EF4-FFF2-40B4-BE49-F238E27FC236}">
                <a16:creationId xmlns:a16="http://schemas.microsoft.com/office/drawing/2014/main" id="{0E1CC6C3-8DF4-4C10-9A6F-84BAC142BC28}"/>
              </a:ext>
            </a:extLst>
          </p:cNvPr>
          <p:cNvPicPr>
            <a:picLocks noChangeAspect="1"/>
          </p:cNvPicPr>
          <p:nvPr/>
        </p:nvPicPr>
        <p:blipFill rotWithShape="1">
          <a:blip r:embed="rId3"/>
          <a:srcRect l="19513" t="6479" r="19618" b="11836"/>
          <a:stretch/>
        </p:blipFill>
        <p:spPr>
          <a:xfrm>
            <a:off x="6095999" y="2340720"/>
            <a:ext cx="5888601" cy="4445092"/>
          </a:xfrm>
          <a:prstGeom prst="rect">
            <a:avLst/>
          </a:prstGeom>
        </p:spPr>
      </p:pic>
    </p:spTree>
    <p:extLst>
      <p:ext uri="{BB962C8B-B14F-4D97-AF65-F5344CB8AC3E}">
        <p14:creationId xmlns:p14="http://schemas.microsoft.com/office/powerpoint/2010/main" val="181739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A7F03968-96B0-44EA-8BDB-7FDE6E311A36}"/>
              </a:ext>
            </a:extLst>
          </p:cNvPr>
          <p:cNvPicPr>
            <a:picLocks noChangeAspect="1"/>
          </p:cNvPicPr>
          <p:nvPr/>
        </p:nvPicPr>
        <p:blipFill rotWithShape="1">
          <a:blip r:embed="rId2"/>
          <a:srcRect l="19500" t="6455" r="19237" b="11298"/>
          <a:stretch/>
        </p:blipFill>
        <p:spPr>
          <a:xfrm>
            <a:off x="166839" y="0"/>
            <a:ext cx="5929161" cy="4477433"/>
          </a:xfrm>
          <a:prstGeom prst="rect">
            <a:avLst/>
          </a:prstGeom>
        </p:spPr>
      </p:pic>
      <p:pic>
        <p:nvPicPr>
          <p:cNvPr id="3" name="Imagen 2">
            <a:extLst>
              <a:ext uri="{FF2B5EF4-FFF2-40B4-BE49-F238E27FC236}">
                <a16:creationId xmlns:a16="http://schemas.microsoft.com/office/drawing/2014/main" id="{20800193-89C4-45E7-878F-D7F267153004}"/>
              </a:ext>
            </a:extLst>
          </p:cNvPr>
          <p:cNvPicPr>
            <a:picLocks noChangeAspect="1"/>
          </p:cNvPicPr>
          <p:nvPr/>
        </p:nvPicPr>
        <p:blipFill rotWithShape="1">
          <a:blip r:embed="rId3"/>
          <a:srcRect l="19342" t="6176" r="19395" b="11579"/>
          <a:stretch/>
        </p:blipFill>
        <p:spPr>
          <a:xfrm>
            <a:off x="6135769" y="2348564"/>
            <a:ext cx="5786723" cy="4369869"/>
          </a:xfrm>
          <a:prstGeom prst="rect">
            <a:avLst/>
          </a:prstGeom>
        </p:spPr>
      </p:pic>
    </p:spTree>
    <p:extLst>
      <p:ext uri="{BB962C8B-B14F-4D97-AF65-F5344CB8AC3E}">
        <p14:creationId xmlns:p14="http://schemas.microsoft.com/office/powerpoint/2010/main" val="270159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D2A2E435-7D7E-4FC8-88C7-E244B1DEB447}"/>
              </a:ext>
            </a:extLst>
          </p:cNvPr>
          <p:cNvPicPr>
            <a:picLocks noChangeAspect="1"/>
          </p:cNvPicPr>
          <p:nvPr/>
        </p:nvPicPr>
        <p:blipFill rotWithShape="1">
          <a:blip r:embed="rId2"/>
          <a:srcRect l="19342" t="6597" r="19316" b="11158"/>
          <a:stretch/>
        </p:blipFill>
        <p:spPr>
          <a:xfrm>
            <a:off x="173254" y="0"/>
            <a:ext cx="6062190" cy="4572000"/>
          </a:xfrm>
          <a:prstGeom prst="rect">
            <a:avLst/>
          </a:prstGeom>
        </p:spPr>
      </p:pic>
      <p:pic>
        <p:nvPicPr>
          <p:cNvPr id="3" name="Imagen 2">
            <a:extLst>
              <a:ext uri="{FF2B5EF4-FFF2-40B4-BE49-F238E27FC236}">
                <a16:creationId xmlns:a16="http://schemas.microsoft.com/office/drawing/2014/main" id="{A5944860-5E50-488D-BEB6-7CB6892DAE8C}"/>
              </a:ext>
            </a:extLst>
          </p:cNvPr>
          <p:cNvPicPr>
            <a:picLocks noChangeAspect="1"/>
          </p:cNvPicPr>
          <p:nvPr/>
        </p:nvPicPr>
        <p:blipFill rotWithShape="1">
          <a:blip r:embed="rId3"/>
          <a:srcRect l="19659" t="5894" r="19157" b="11579"/>
          <a:stretch/>
        </p:blipFill>
        <p:spPr>
          <a:xfrm>
            <a:off x="5837198" y="2079056"/>
            <a:ext cx="6298776" cy="4778943"/>
          </a:xfrm>
          <a:prstGeom prst="rect">
            <a:avLst/>
          </a:prstGeom>
        </p:spPr>
      </p:pic>
    </p:spTree>
    <p:extLst>
      <p:ext uri="{BB962C8B-B14F-4D97-AF65-F5344CB8AC3E}">
        <p14:creationId xmlns:p14="http://schemas.microsoft.com/office/powerpoint/2010/main" val="2223379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82388EF3-D94F-4763-BD54-697DCE4B704F}"/>
              </a:ext>
            </a:extLst>
          </p:cNvPr>
          <p:cNvPicPr>
            <a:picLocks noChangeAspect="1"/>
          </p:cNvPicPr>
          <p:nvPr/>
        </p:nvPicPr>
        <p:blipFill rotWithShape="1">
          <a:blip r:embed="rId2"/>
          <a:srcRect l="19184" t="6035" r="19158" b="11018"/>
          <a:stretch/>
        </p:blipFill>
        <p:spPr>
          <a:xfrm>
            <a:off x="144379" y="86628"/>
            <a:ext cx="6073541" cy="4595984"/>
          </a:xfrm>
          <a:prstGeom prst="rect">
            <a:avLst/>
          </a:prstGeom>
        </p:spPr>
      </p:pic>
      <p:pic>
        <p:nvPicPr>
          <p:cNvPr id="3" name="Imagen 2">
            <a:extLst>
              <a:ext uri="{FF2B5EF4-FFF2-40B4-BE49-F238E27FC236}">
                <a16:creationId xmlns:a16="http://schemas.microsoft.com/office/drawing/2014/main" id="{DF44E935-DD37-4DE5-BC27-7EECD1F66CFC}"/>
              </a:ext>
            </a:extLst>
          </p:cNvPr>
          <p:cNvPicPr>
            <a:picLocks noChangeAspect="1"/>
          </p:cNvPicPr>
          <p:nvPr/>
        </p:nvPicPr>
        <p:blipFill rotWithShape="1">
          <a:blip r:embed="rId3"/>
          <a:srcRect l="19263" t="5615" r="19316" b="11158"/>
          <a:stretch/>
        </p:blipFill>
        <p:spPr>
          <a:xfrm>
            <a:off x="6131365" y="2261936"/>
            <a:ext cx="5916256" cy="4509435"/>
          </a:xfrm>
          <a:prstGeom prst="rect">
            <a:avLst/>
          </a:prstGeom>
        </p:spPr>
      </p:pic>
    </p:spTree>
    <p:extLst>
      <p:ext uri="{BB962C8B-B14F-4D97-AF65-F5344CB8AC3E}">
        <p14:creationId xmlns:p14="http://schemas.microsoft.com/office/powerpoint/2010/main" val="1552684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CDD7069C-76E2-4D8C-A459-BED14E3C927E}"/>
              </a:ext>
            </a:extLst>
          </p:cNvPr>
          <p:cNvPicPr>
            <a:picLocks noChangeAspect="1"/>
          </p:cNvPicPr>
          <p:nvPr/>
        </p:nvPicPr>
        <p:blipFill rotWithShape="1">
          <a:blip r:embed="rId2"/>
          <a:srcRect l="19421" t="6176" r="19316" b="11159"/>
          <a:stretch/>
        </p:blipFill>
        <p:spPr>
          <a:xfrm>
            <a:off x="211755" y="0"/>
            <a:ext cx="5795291" cy="4398745"/>
          </a:xfrm>
          <a:prstGeom prst="rect">
            <a:avLst/>
          </a:prstGeom>
        </p:spPr>
      </p:pic>
      <p:pic>
        <p:nvPicPr>
          <p:cNvPr id="3" name="Imagen 2">
            <a:extLst>
              <a:ext uri="{FF2B5EF4-FFF2-40B4-BE49-F238E27FC236}">
                <a16:creationId xmlns:a16="http://schemas.microsoft.com/office/drawing/2014/main" id="{89FAB966-C5C6-429E-818B-F26C481F0373}"/>
              </a:ext>
            </a:extLst>
          </p:cNvPr>
          <p:cNvPicPr>
            <a:picLocks noChangeAspect="1"/>
          </p:cNvPicPr>
          <p:nvPr/>
        </p:nvPicPr>
        <p:blipFill rotWithShape="1">
          <a:blip r:embed="rId3"/>
          <a:srcRect l="19579" t="6316" r="19552" b="10596"/>
          <a:stretch/>
        </p:blipFill>
        <p:spPr>
          <a:xfrm>
            <a:off x="6096000" y="2199372"/>
            <a:ext cx="6073541" cy="4663471"/>
          </a:xfrm>
          <a:prstGeom prst="rect">
            <a:avLst/>
          </a:prstGeom>
        </p:spPr>
      </p:pic>
    </p:spTree>
    <p:extLst>
      <p:ext uri="{BB962C8B-B14F-4D97-AF65-F5344CB8AC3E}">
        <p14:creationId xmlns:p14="http://schemas.microsoft.com/office/powerpoint/2010/main" val="9251945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4962FACC-C340-424A-B414-9CF0AE32435E}"/>
              </a:ext>
            </a:extLst>
          </p:cNvPr>
          <p:cNvPicPr>
            <a:picLocks noChangeAspect="1"/>
          </p:cNvPicPr>
          <p:nvPr/>
        </p:nvPicPr>
        <p:blipFill rotWithShape="1">
          <a:blip r:embed="rId2"/>
          <a:srcRect l="4004" t="996" r="3844" b="8479"/>
          <a:stretch/>
        </p:blipFill>
        <p:spPr>
          <a:xfrm>
            <a:off x="750769" y="368166"/>
            <a:ext cx="11078679" cy="6121667"/>
          </a:xfrm>
          <a:prstGeom prst="rect">
            <a:avLst/>
          </a:prstGeom>
        </p:spPr>
      </p:pic>
      <p:sp>
        <p:nvSpPr>
          <p:cNvPr id="3" name="CuadroTexto 2">
            <a:extLst>
              <a:ext uri="{FF2B5EF4-FFF2-40B4-BE49-F238E27FC236}">
                <a16:creationId xmlns:a16="http://schemas.microsoft.com/office/drawing/2014/main" id="{3818DC75-F310-4625-B3A1-FD062E64B9CA}"/>
              </a:ext>
            </a:extLst>
          </p:cNvPr>
          <p:cNvSpPr txBox="1"/>
          <p:nvPr/>
        </p:nvSpPr>
        <p:spPr>
          <a:xfrm>
            <a:off x="6939815" y="4186989"/>
            <a:ext cx="2695073" cy="646331"/>
          </a:xfrm>
          <a:prstGeom prst="rect">
            <a:avLst/>
          </a:prstGeom>
          <a:solidFill>
            <a:srgbClr val="FFD5FA"/>
          </a:solidFill>
        </p:spPr>
        <p:txBody>
          <a:bodyPr wrap="square" rtlCol="0">
            <a:spAutoFit/>
          </a:bodyPr>
          <a:lstStyle/>
          <a:p>
            <a:r>
              <a:rPr lang="es-ES" dirty="0">
                <a:solidFill>
                  <a:srgbClr val="7030A0"/>
                </a:solidFill>
              </a:rPr>
              <a:t>Una vez </a:t>
            </a:r>
            <a:r>
              <a:rPr lang="es-ES" dirty="0" err="1">
                <a:solidFill>
                  <a:srgbClr val="7030A0"/>
                </a:solidFill>
              </a:rPr>
              <a:t>instaldo</a:t>
            </a:r>
            <a:r>
              <a:rPr lang="es-ES" dirty="0">
                <a:solidFill>
                  <a:srgbClr val="7030A0"/>
                </a:solidFill>
              </a:rPr>
              <a:t>, lanza el </a:t>
            </a:r>
            <a:r>
              <a:rPr lang="es-ES" dirty="0" err="1">
                <a:solidFill>
                  <a:srgbClr val="7030A0"/>
                </a:solidFill>
              </a:rPr>
              <a:t>Workbench</a:t>
            </a:r>
            <a:r>
              <a:rPr lang="es-ES" dirty="0">
                <a:solidFill>
                  <a:srgbClr val="7030A0"/>
                </a:solidFill>
              </a:rPr>
              <a:t> y conecto</a:t>
            </a:r>
          </a:p>
        </p:txBody>
      </p:sp>
    </p:spTree>
    <p:extLst>
      <p:ext uri="{BB962C8B-B14F-4D97-AF65-F5344CB8AC3E}">
        <p14:creationId xmlns:p14="http://schemas.microsoft.com/office/powerpoint/2010/main" val="19761524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6AD49616-E40B-42CC-A067-60A4CE0674F0}"/>
              </a:ext>
            </a:extLst>
          </p:cNvPr>
          <p:cNvPicPr>
            <a:picLocks noChangeAspect="1"/>
          </p:cNvPicPr>
          <p:nvPr/>
        </p:nvPicPr>
        <p:blipFill rotWithShape="1">
          <a:blip r:embed="rId2"/>
          <a:srcRect l="3711" t="1123" r="3131" b="5404"/>
          <a:stretch/>
        </p:blipFill>
        <p:spPr>
          <a:xfrm>
            <a:off x="452387" y="77002"/>
            <a:ext cx="11357812" cy="6410425"/>
          </a:xfrm>
          <a:prstGeom prst="rect">
            <a:avLst/>
          </a:prstGeom>
        </p:spPr>
      </p:pic>
    </p:spTree>
    <p:extLst>
      <p:ext uri="{BB962C8B-B14F-4D97-AF65-F5344CB8AC3E}">
        <p14:creationId xmlns:p14="http://schemas.microsoft.com/office/powerpoint/2010/main" val="12432700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8BA56F6E-4CBD-499C-858A-75A5F07D2323}"/>
              </a:ext>
            </a:extLst>
          </p:cNvPr>
          <p:cNvPicPr>
            <a:picLocks noChangeAspect="1"/>
          </p:cNvPicPr>
          <p:nvPr/>
        </p:nvPicPr>
        <p:blipFill rotWithShape="1">
          <a:blip r:embed="rId2"/>
          <a:srcRect l="3674" r="3354" b="5005"/>
          <a:stretch/>
        </p:blipFill>
        <p:spPr>
          <a:xfrm>
            <a:off x="494097" y="209349"/>
            <a:ext cx="11203806" cy="6439301"/>
          </a:xfrm>
          <a:prstGeom prst="rect">
            <a:avLst/>
          </a:prstGeom>
        </p:spPr>
      </p:pic>
      <p:sp>
        <p:nvSpPr>
          <p:cNvPr id="3" name="CuadroTexto 2">
            <a:extLst>
              <a:ext uri="{FF2B5EF4-FFF2-40B4-BE49-F238E27FC236}">
                <a16:creationId xmlns:a16="http://schemas.microsoft.com/office/drawing/2014/main" id="{90C36D97-CAA5-42CE-B433-4566BB263965}"/>
              </a:ext>
            </a:extLst>
          </p:cNvPr>
          <p:cNvSpPr txBox="1"/>
          <p:nvPr/>
        </p:nvSpPr>
        <p:spPr>
          <a:xfrm>
            <a:off x="6670307" y="3763477"/>
            <a:ext cx="2695073" cy="646331"/>
          </a:xfrm>
          <a:prstGeom prst="rect">
            <a:avLst/>
          </a:prstGeom>
          <a:solidFill>
            <a:srgbClr val="FFD5FA"/>
          </a:solidFill>
        </p:spPr>
        <p:txBody>
          <a:bodyPr wrap="square" rtlCol="0">
            <a:spAutoFit/>
          </a:bodyPr>
          <a:lstStyle/>
          <a:p>
            <a:r>
              <a:rPr lang="es-ES" dirty="0">
                <a:solidFill>
                  <a:srgbClr val="7030A0"/>
                </a:solidFill>
              </a:rPr>
              <a:t>Ya podemos empezar a crear la base de datos!</a:t>
            </a:r>
          </a:p>
        </p:txBody>
      </p:sp>
    </p:spTree>
    <p:extLst>
      <p:ext uri="{BB962C8B-B14F-4D97-AF65-F5344CB8AC3E}">
        <p14:creationId xmlns:p14="http://schemas.microsoft.com/office/powerpoint/2010/main" val="38362085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A22F4F67-6074-4F4A-AD49-7FA4D7FD0487}"/>
              </a:ext>
            </a:extLst>
          </p:cNvPr>
          <p:cNvPicPr>
            <a:picLocks noChangeAspect="1"/>
          </p:cNvPicPr>
          <p:nvPr/>
        </p:nvPicPr>
        <p:blipFill rotWithShape="1">
          <a:blip r:embed="rId2"/>
          <a:srcRect l="4263" r="3921" b="4842"/>
          <a:stretch/>
        </p:blipFill>
        <p:spPr>
          <a:xfrm>
            <a:off x="519764" y="0"/>
            <a:ext cx="11194181" cy="6525928"/>
          </a:xfrm>
          <a:prstGeom prst="rect">
            <a:avLst/>
          </a:prstGeom>
        </p:spPr>
      </p:pic>
      <p:sp>
        <p:nvSpPr>
          <p:cNvPr id="3" name="CuadroTexto 2">
            <a:extLst>
              <a:ext uri="{FF2B5EF4-FFF2-40B4-BE49-F238E27FC236}">
                <a16:creationId xmlns:a16="http://schemas.microsoft.com/office/drawing/2014/main" id="{38983858-1D96-4B9C-9FBD-AD7A43CCCC48}"/>
              </a:ext>
            </a:extLst>
          </p:cNvPr>
          <p:cNvSpPr txBox="1"/>
          <p:nvPr/>
        </p:nvSpPr>
        <p:spPr>
          <a:xfrm>
            <a:off x="6670307" y="3262964"/>
            <a:ext cx="2695073" cy="646331"/>
          </a:xfrm>
          <a:prstGeom prst="rect">
            <a:avLst/>
          </a:prstGeom>
          <a:solidFill>
            <a:srgbClr val="FFD5FA"/>
          </a:solidFill>
        </p:spPr>
        <p:txBody>
          <a:bodyPr wrap="square" rtlCol="0">
            <a:spAutoFit/>
          </a:bodyPr>
          <a:lstStyle/>
          <a:p>
            <a:r>
              <a:rPr lang="es-ES" dirty="0">
                <a:solidFill>
                  <a:srgbClr val="7030A0"/>
                </a:solidFill>
              </a:rPr>
              <a:t>Creamos un nuevo esquema</a:t>
            </a:r>
          </a:p>
        </p:txBody>
      </p:sp>
    </p:spTree>
    <p:extLst>
      <p:ext uri="{BB962C8B-B14F-4D97-AF65-F5344CB8AC3E}">
        <p14:creationId xmlns:p14="http://schemas.microsoft.com/office/powerpoint/2010/main" val="3457090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1">
            <a:extLst>
              <a:ext uri="{FF2B5EF4-FFF2-40B4-BE49-F238E27FC236}">
                <a16:creationId xmlns:a16="http://schemas.microsoft.com/office/drawing/2014/main" id="{3BEA6BCA-5ED0-47FF-876E-3B41C20C94B4}"/>
              </a:ext>
            </a:extLst>
          </p:cNvPr>
          <p:cNvSpPr>
            <a:spLocks noGrp="1"/>
          </p:cNvSpPr>
          <p:nvPr>
            <p:ph type="title"/>
          </p:nvPr>
        </p:nvSpPr>
        <p:spPr/>
        <p:txBody>
          <a:bodyPr/>
          <a:lstStyle/>
          <a:p>
            <a:r>
              <a:rPr lang="es-ES" b="1" dirty="0">
                <a:solidFill>
                  <a:srgbClr val="7030A0"/>
                </a:solidFill>
              </a:rPr>
              <a:t>PRIMEROS PASOS: DEFINIR LA APLICACIÓN </a:t>
            </a:r>
          </a:p>
        </p:txBody>
      </p:sp>
      <p:sp>
        <p:nvSpPr>
          <p:cNvPr id="13" name="Marcador de contenido 12">
            <a:extLst>
              <a:ext uri="{FF2B5EF4-FFF2-40B4-BE49-F238E27FC236}">
                <a16:creationId xmlns:a16="http://schemas.microsoft.com/office/drawing/2014/main" id="{84F8EFE4-E69F-49DB-A3F8-AE24C906DB84}"/>
              </a:ext>
            </a:extLst>
          </p:cNvPr>
          <p:cNvSpPr>
            <a:spLocks noGrp="1"/>
          </p:cNvSpPr>
          <p:nvPr>
            <p:ph idx="1"/>
          </p:nvPr>
        </p:nvSpPr>
        <p:spPr/>
        <p:txBody>
          <a:bodyPr>
            <a:normAutofit fontScale="92500" lnSpcReduction="20000"/>
          </a:bodyPr>
          <a:lstStyle/>
          <a:p>
            <a:pPr marL="0" indent="0">
              <a:buNone/>
            </a:pPr>
            <a:r>
              <a:rPr lang="es-ES" dirty="0">
                <a:solidFill>
                  <a:srgbClr val="7030A0"/>
                </a:solidFill>
              </a:rPr>
              <a:t>Se trata de una aplicación web en la que el usuario, tras introducir los valores obtenidos en su análisis de sangre obtendrá un resultado estimado indicando si existe riesgo de padecer algún tipo de trastorno y recomendaciones a seguir.</a:t>
            </a:r>
          </a:p>
          <a:p>
            <a:pPr marL="0" indent="0">
              <a:buNone/>
            </a:pPr>
            <a:r>
              <a:rPr lang="es-ES" dirty="0">
                <a:solidFill>
                  <a:srgbClr val="7030A0"/>
                </a:solidFill>
              </a:rPr>
              <a:t>Constará de las siguientes pantallas:</a:t>
            </a:r>
          </a:p>
          <a:p>
            <a:pPr marL="0" indent="0">
              <a:buNone/>
            </a:pPr>
            <a:r>
              <a:rPr lang="es-ES" dirty="0">
                <a:solidFill>
                  <a:srgbClr val="7030A0"/>
                </a:solidFill>
              </a:rPr>
              <a:t>PANTALLA 1. Pantalla para meter los datos obtenidos en el análisis.</a:t>
            </a:r>
          </a:p>
          <a:p>
            <a:pPr marL="0" indent="0">
              <a:buNone/>
            </a:pPr>
            <a:r>
              <a:rPr lang="es-ES" dirty="0">
                <a:solidFill>
                  <a:srgbClr val="7030A0"/>
                </a:solidFill>
              </a:rPr>
              <a:t>PANTALLA 2. Listado de posibles patologías y recomendaciones.</a:t>
            </a:r>
          </a:p>
          <a:p>
            <a:pPr marL="0" indent="0">
              <a:buNone/>
            </a:pPr>
            <a:r>
              <a:rPr lang="es-ES" dirty="0">
                <a:solidFill>
                  <a:srgbClr val="7030A0"/>
                </a:solidFill>
              </a:rPr>
              <a:t>PANTALLA 3. Patología: descripción, tratamiento y riesgos.</a:t>
            </a:r>
          </a:p>
          <a:p>
            <a:pPr marL="0" indent="0">
              <a:buNone/>
            </a:pPr>
            <a:r>
              <a:rPr lang="es-ES" dirty="0">
                <a:solidFill>
                  <a:srgbClr val="7030A0"/>
                </a:solidFill>
              </a:rPr>
              <a:t>PANTALLA 4. Recomendaciones</a:t>
            </a:r>
          </a:p>
          <a:p>
            <a:pPr marL="0" indent="0">
              <a:buNone/>
            </a:pPr>
            <a:endParaRPr lang="es-ES" dirty="0">
              <a:solidFill>
                <a:srgbClr val="7030A0"/>
              </a:solidFill>
            </a:endParaRPr>
          </a:p>
        </p:txBody>
      </p:sp>
    </p:spTree>
    <p:extLst>
      <p:ext uri="{BB962C8B-B14F-4D97-AF65-F5344CB8AC3E}">
        <p14:creationId xmlns:p14="http://schemas.microsoft.com/office/powerpoint/2010/main" val="11397242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4F27C3B5-78D4-4C8B-B46F-0F160C4E27A4}"/>
              </a:ext>
            </a:extLst>
          </p:cNvPr>
          <p:cNvPicPr>
            <a:picLocks noChangeAspect="1"/>
          </p:cNvPicPr>
          <p:nvPr/>
        </p:nvPicPr>
        <p:blipFill rotWithShape="1">
          <a:blip r:embed="rId2"/>
          <a:srcRect l="5447" t="6176" r="19395" b="9334"/>
          <a:stretch/>
        </p:blipFill>
        <p:spPr>
          <a:xfrm>
            <a:off x="1135780" y="531796"/>
            <a:ext cx="9163251" cy="5794408"/>
          </a:xfrm>
          <a:prstGeom prst="rect">
            <a:avLst/>
          </a:prstGeom>
        </p:spPr>
      </p:pic>
    </p:spTree>
    <p:extLst>
      <p:ext uri="{BB962C8B-B14F-4D97-AF65-F5344CB8AC3E}">
        <p14:creationId xmlns:p14="http://schemas.microsoft.com/office/powerpoint/2010/main" val="10738769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68D98189-B75D-41CD-8B94-43096C24337D}"/>
              </a:ext>
            </a:extLst>
          </p:cNvPr>
          <p:cNvPicPr>
            <a:picLocks noChangeAspect="1"/>
          </p:cNvPicPr>
          <p:nvPr/>
        </p:nvPicPr>
        <p:blipFill rotWithShape="1">
          <a:blip r:embed="rId2"/>
          <a:srcRect l="3711" r="3843" b="4141"/>
          <a:stretch/>
        </p:blipFill>
        <p:spPr>
          <a:xfrm>
            <a:off x="375385" y="141972"/>
            <a:ext cx="11271184" cy="6574055"/>
          </a:xfrm>
          <a:prstGeom prst="rect">
            <a:avLst/>
          </a:prstGeom>
        </p:spPr>
      </p:pic>
      <p:sp>
        <p:nvSpPr>
          <p:cNvPr id="3" name="CuadroTexto 2">
            <a:extLst>
              <a:ext uri="{FF2B5EF4-FFF2-40B4-BE49-F238E27FC236}">
                <a16:creationId xmlns:a16="http://schemas.microsoft.com/office/drawing/2014/main" id="{9F1FC6AC-3F06-4360-82AE-791F36E7E018}"/>
              </a:ext>
            </a:extLst>
          </p:cNvPr>
          <p:cNvSpPr txBox="1"/>
          <p:nvPr/>
        </p:nvSpPr>
        <p:spPr>
          <a:xfrm>
            <a:off x="6670307" y="3262964"/>
            <a:ext cx="2695073" cy="646331"/>
          </a:xfrm>
          <a:prstGeom prst="rect">
            <a:avLst/>
          </a:prstGeom>
          <a:solidFill>
            <a:srgbClr val="FFD5FA"/>
          </a:solidFill>
        </p:spPr>
        <p:txBody>
          <a:bodyPr wrap="square" rtlCol="0">
            <a:spAutoFit/>
          </a:bodyPr>
          <a:lstStyle/>
          <a:p>
            <a:r>
              <a:rPr lang="es-ES" dirty="0">
                <a:solidFill>
                  <a:srgbClr val="7030A0"/>
                </a:solidFill>
              </a:rPr>
              <a:t>Pongo el esquema como Default</a:t>
            </a:r>
          </a:p>
        </p:txBody>
      </p:sp>
    </p:spTree>
    <p:extLst>
      <p:ext uri="{BB962C8B-B14F-4D97-AF65-F5344CB8AC3E}">
        <p14:creationId xmlns:p14="http://schemas.microsoft.com/office/powerpoint/2010/main" val="8856364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D89A5A2-DFFE-4136-9B29-797F2755DCF9}"/>
              </a:ext>
            </a:extLst>
          </p:cNvPr>
          <p:cNvPicPr>
            <a:picLocks noChangeAspect="1"/>
          </p:cNvPicPr>
          <p:nvPr/>
        </p:nvPicPr>
        <p:blipFill rotWithShape="1">
          <a:blip r:embed="rId2"/>
          <a:srcRect l="631" t="1544" r="34394" b="11859"/>
          <a:stretch/>
        </p:blipFill>
        <p:spPr>
          <a:xfrm>
            <a:off x="1116531" y="298383"/>
            <a:ext cx="7921592" cy="5938787"/>
          </a:xfrm>
          <a:prstGeom prst="rect">
            <a:avLst/>
          </a:prstGeom>
        </p:spPr>
      </p:pic>
      <p:sp>
        <p:nvSpPr>
          <p:cNvPr id="5" name="CuadroTexto 4">
            <a:extLst>
              <a:ext uri="{FF2B5EF4-FFF2-40B4-BE49-F238E27FC236}">
                <a16:creationId xmlns:a16="http://schemas.microsoft.com/office/drawing/2014/main" id="{F176D67C-9D5D-4B84-8150-7A7E116D6E64}"/>
              </a:ext>
            </a:extLst>
          </p:cNvPr>
          <p:cNvSpPr txBox="1"/>
          <p:nvPr/>
        </p:nvSpPr>
        <p:spPr>
          <a:xfrm>
            <a:off x="9240252" y="2377440"/>
            <a:ext cx="2695073" cy="369332"/>
          </a:xfrm>
          <a:prstGeom prst="rect">
            <a:avLst/>
          </a:prstGeom>
          <a:solidFill>
            <a:srgbClr val="FFD5FA"/>
          </a:solidFill>
        </p:spPr>
        <p:txBody>
          <a:bodyPr wrap="square" rtlCol="0">
            <a:spAutoFit/>
          </a:bodyPr>
          <a:lstStyle/>
          <a:p>
            <a:r>
              <a:rPr lang="es-ES" dirty="0">
                <a:solidFill>
                  <a:srgbClr val="7030A0"/>
                </a:solidFill>
              </a:rPr>
              <a:t>Creo las tablas</a:t>
            </a:r>
          </a:p>
        </p:txBody>
      </p:sp>
    </p:spTree>
    <p:extLst>
      <p:ext uri="{BB962C8B-B14F-4D97-AF65-F5344CB8AC3E}">
        <p14:creationId xmlns:p14="http://schemas.microsoft.com/office/powerpoint/2010/main" val="1018322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9F031A68-387F-40D7-8D08-FFEC82C82BE3}"/>
              </a:ext>
            </a:extLst>
          </p:cNvPr>
          <p:cNvSpPr txBox="1"/>
          <p:nvPr/>
        </p:nvSpPr>
        <p:spPr>
          <a:xfrm>
            <a:off x="1414913" y="250257"/>
            <a:ext cx="5659655" cy="369332"/>
          </a:xfrm>
          <a:prstGeom prst="rect">
            <a:avLst/>
          </a:prstGeom>
          <a:solidFill>
            <a:srgbClr val="FFD5FA"/>
          </a:solidFill>
        </p:spPr>
        <p:txBody>
          <a:bodyPr wrap="square" rtlCol="0">
            <a:spAutoFit/>
          </a:bodyPr>
          <a:lstStyle/>
          <a:p>
            <a:r>
              <a:rPr lang="es-ES" dirty="0">
                <a:solidFill>
                  <a:srgbClr val="7030A0"/>
                </a:solidFill>
              </a:rPr>
              <a:t>Siguiente paso insertar los datos del Excel al MySQL</a:t>
            </a:r>
          </a:p>
        </p:txBody>
      </p:sp>
    </p:spTree>
    <p:extLst>
      <p:ext uri="{BB962C8B-B14F-4D97-AF65-F5344CB8AC3E}">
        <p14:creationId xmlns:p14="http://schemas.microsoft.com/office/powerpoint/2010/main" val="2107979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1">
            <a:extLst>
              <a:ext uri="{FF2B5EF4-FFF2-40B4-BE49-F238E27FC236}">
                <a16:creationId xmlns:a16="http://schemas.microsoft.com/office/drawing/2014/main" id="{3BEA6BCA-5ED0-47FF-876E-3B41C20C94B4}"/>
              </a:ext>
            </a:extLst>
          </p:cNvPr>
          <p:cNvSpPr>
            <a:spLocks noGrp="1"/>
          </p:cNvSpPr>
          <p:nvPr>
            <p:ph type="title"/>
          </p:nvPr>
        </p:nvSpPr>
        <p:spPr>
          <a:xfrm>
            <a:off x="1501541" y="134180"/>
            <a:ext cx="9905998" cy="1478570"/>
          </a:xfrm>
        </p:spPr>
        <p:txBody>
          <a:bodyPr/>
          <a:lstStyle/>
          <a:p>
            <a:r>
              <a:rPr lang="es-ES" b="1" dirty="0">
                <a:solidFill>
                  <a:srgbClr val="7030A0"/>
                </a:solidFill>
              </a:rPr>
              <a:t>DECISIÓN DE LAS TECNOLOGÍAS A USAR</a:t>
            </a:r>
          </a:p>
        </p:txBody>
      </p:sp>
      <p:sp>
        <p:nvSpPr>
          <p:cNvPr id="39" name="Marcador de contenido 12">
            <a:extLst>
              <a:ext uri="{FF2B5EF4-FFF2-40B4-BE49-F238E27FC236}">
                <a16:creationId xmlns:a16="http://schemas.microsoft.com/office/drawing/2014/main" id="{F433D4A4-7D9A-48E7-9FB8-C1D68CBF9699}"/>
              </a:ext>
            </a:extLst>
          </p:cNvPr>
          <p:cNvSpPr>
            <a:spLocks noGrp="1"/>
          </p:cNvSpPr>
          <p:nvPr>
            <p:ph idx="1"/>
          </p:nvPr>
        </p:nvSpPr>
        <p:spPr>
          <a:xfrm>
            <a:off x="1143000" y="1517967"/>
            <a:ext cx="9905999" cy="3541714"/>
          </a:xfrm>
        </p:spPr>
        <p:txBody>
          <a:bodyPr>
            <a:normAutofit fontScale="92500"/>
          </a:bodyPr>
          <a:lstStyle/>
          <a:p>
            <a:pPr marL="0" indent="0">
              <a:buNone/>
            </a:pPr>
            <a:r>
              <a:rPr lang="es-ES" dirty="0">
                <a:solidFill>
                  <a:srgbClr val="7030A0"/>
                </a:solidFill>
              </a:rPr>
              <a:t>Me he dejado guiar por aquellas tecnologías en las que quería profundizar más, así que la decisión no se basa realmente en ningún otro criterio aunque si me pongo a buscar información seguro que encuentro múltiples razones para sustentar mi decisión.</a:t>
            </a:r>
          </a:p>
          <a:p>
            <a:pPr marL="0" indent="0">
              <a:buNone/>
            </a:pPr>
            <a:endParaRPr lang="es-ES" dirty="0">
              <a:solidFill>
                <a:srgbClr val="7030A0"/>
              </a:solidFill>
            </a:endParaRPr>
          </a:p>
          <a:p>
            <a:pPr marL="0" indent="0">
              <a:buNone/>
            </a:pPr>
            <a:r>
              <a:rPr lang="es-ES" b="1" dirty="0">
                <a:solidFill>
                  <a:srgbClr val="7030A0"/>
                </a:solidFill>
              </a:rPr>
              <a:t>BACKEND</a:t>
            </a:r>
            <a:r>
              <a:rPr lang="es-ES" dirty="0">
                <a:solidFill>
                  <a:srgbClr val="7030A0"/>
                </a:solidFill>
              </a:rPr>
              <a:t>  </a:t>
            </a:r>
            <a:r>
              <a:rPr lang="es-ES" dirty="0" err="1">
                <a:solidFill>
                  <a:srgbClr val="7030A0"/>
                </a:solidFill>
              </a:rPr>
              <a:t>WebApi</a:t>
            </a:r>
            <a:r>
              <a:rPr lang="es-ES" dirty="0">
                <a:solidFill>
                  <a:srgbClr val="7030A0"/>
                </a:solidFill>
              </a:rPr>
              <a:t> en </a:t>
            </a:r>
            <a:r>
              <a:rPr lang="es-ES" dirty="0" err="1">
                <a:solidFill>
                  <a:srgbClr val="7030A0"/>
                </a:solidFill>
              </a:rPr>
              <a:t>.Net</a:t>
            </a:r>
            <a:r>
              <a:rPr lang="es-ES" dirty="0">
                <a:solidFill>
                  <a:srgbClr val="7030A0"/>
                </a:solidFill>
              </a:rPr>
              <a:t> Core.</a:t>
            </a:r>
          </a:p>
          <a:p>
            <a:pPr marL="0" indent="0">
              <a:buNone/>
            </a:pPr>
            <a:r>
              <a:rPr lang="es-ES" b="1" dirty="0">
                <a:solidFill>
                  <a:srgbClr val="7030A0"/>
                </a:solidFill>
              </a:rPr>
              <a:t>FRONTEND</a:t>
            </a:r>
            <a:r>
              <a:rPr lang="es-ES" dirty="0">
                <a:solidFill>
                  <a:srgbClr val="7030A0"/>
                </a:solidFill>
              </a:rPr>
              <a:t> Aurelia</a:t>
            </a:r>
          </a:p>
          <a:p>
            <a:pPr marL="0" indent="0">
              <a:buNone/>
            </a:pPr>
            <a:r>
              <a:rPr lang="es-ES" b="1" dirty="0">
                <a:solidFill>
                  <a:srgbClr val="7030A0"/>
                </a:solidFill>
              </a:rPr>
              <a:t>BASE DE DATOS </a:t>
            </a:r>
            <a:r>
              <a:rPr lang="es-ES" dirty="0" err="1">
                <a:solidFill>
                  <a:srgbClr val="7030A0"/>
                </a:solidFill>
              </a:rPr>
              <a:t>MySql</a:t>
            </a:r>
            <a:endParaRPr lang="es-ES" dirty="0">
              <a:solidFill>
                <a:srgbClr val="7030A0"/>
              </a:solidFill>
            </a:endParaRPr>
          </a:p>
          <a:p>
            <a:pPr marL="0" indent="0">
              <a:buNone/>
            </a:pPr>
            <a:endParaRPr lang="es-ES" dirty="0">
              <a:solidFill>
                <a:srgbClr val="7030A0"/>
              </a:solidFill>
            </a:endParaRPr>
          </a:p>
        </p:txBody>
      </p:sp>
    </p:spTree>
    <p:extLst>
      <p:ext uri="{BB962C8B-B14F-4D97-AF65-F5344CB8AC3E}">
        <p14:creationId xmlns:p14="http://schemas.microsoft.com/office/powerpoint/2010/main" val="15429135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ítulo 11">
            <a:extLst>
              <a:ext uri="{FF2B5EF4-FFF2-40B4-BE49-F238E27FC236}">
                <a16:creationId xmlns:a16="http://schemas.microsoft.com/office/drawing/2014/main" id="{3BEA6BCA-5ED0-47FF-876E-3B41C20C94B4}"/>
              </a:ext>
            </a:extLst>
          </p:cNvPr>
          <p:cNvSpPr>
            <a:spLocks noGrp="1"/>
          </p:cNvSpPr>
          <p:nvPr>
            <p:ph type="title"/>
          </p:nvPr>
        </p:nvSpPr>
        <p:spPr>
          <a:xfrm>
            <a:off x="1241659" y="-308582"/>
            <a:ext cx="9905998" cy="1478570"/>
          </a:xfrm>
        </p:spPr>
        <p:txBody>
          <a:bodyPr/>
          <a:lstStyle/>
          <a:p>
            <a:r>
              <a:rPr lang="es-ES" b="1" dirty="0">
                <a:solidFill>
                  <a:srgbClr val="7030A0"/>
                </a:solidFill>
              </a:rPr>
              <a:t>Datos: diseño de tablas</a:t>
            </a:r>
          </a:p>
        </p:txBody>
      </p:sp>
      <p:grpSp>
        <p:nvGrpSpPr>
          <p:cNvPr id="5" name="Grupo 4">
            <a:extLst>
              <a:ext uri="{FF2B5EF4-FFF2-40B4-BE49-F238E27FC236}">
                <a16:creationId xmlns:a16="http://schemas.microsoft.com/office/drawing/2014/main" id="{D4F8274E-2BA0-43C0-A9B7-4A78CE41D3DF}"/>
              </a:ext>
            </a:extLst>
          </p:cNvPr>
          <p:cNvGrpSpPr/>
          <p:nvPr/>
        </p:nvGrpSpPr>
        <p:grpSpPr>
          <a:xfrm>
            <a:off x="1241659" y="2043733"/>
            <a:ext cx="9403882" cy="2332821"/>
            <a:chOff x="1394059" y="994579"/>
            <a:chExt cx="9403882" cy="2332821"/>
          </a:xfrm>
        </p:grpSpPr>
        <p:grpSp>
          <p:nvGrpSpPr>
            <p:cNvPr id="22" name="Grupo 21">
              <a:extLst>
                <a:ext uri="{FF2B5EF4-FFF2-40B4-BE49-F238E27FC236}">
                  <a16:creationId xmlns:a16="http://schemas.microsoft.com/office/drawing/2014/main" id="{B71E0EB5-9F5D-4B76-91A1-5C4F2F304D73}"/>
                </a:ext>
              </a:extLst>
            </p:cNvPr>
            <p:cNvGrpSpPr/>
            <p:nvPr/>
          </p:nvGrpSpPr>
          <p:grpSpPr>
            <a:xfrm>
              <a:off x="8064500" y="994579"/>
              <a:ext cx="2733441" cy="2309812"/>
              <a:chOff x="1241659" y="865188"/>
              <a:chExt cx="2733441" cy="2309812"/>
            </a:xfrm>
          </p:grpSpPr>
          <p:grpSp>
            <p:nvGrpSpPr>
              <p:cNvPr id="23" name="Grupo 22">
                <a:extLst>
                  <a:ext uri="{FF2B5EF4-FFF2-40B4-BE49-F238E27FC236}">
                    <a16:creationId xmlns:a16="http://schemas.microsoft.com/office/drawing/2014/main" id="{04740776-513C-4677-BBB1-CF7B32761698}"/>
                  </a:ext>
                </a:extLst>
              </p:cNvPr>
              <p:cNvGrpSpPr/>
              <p:nvPr/>
            </p:nvGrpSpPr>
            <p:grpSpPr>
              <a:xfrm>
                <a:off x="1241659" y="865188"/>
                <a:ext cx="2733441" cy="2309812"/>
                <a:chOff x="1241659" y="2097088"/>
                <a:chExt cx="3022333" cy="4063080"/>
              </a:xfrm>
            </p:grpSpPr>
            <p:sp>
              <p:nvSpPr>
                <p:cNvPr id="26" name="Rectángulo 25">
                  <a:extLst>
                    <a:ext uri="{FF2B5EF4-FFF2-40B4-BE49-F238E27FC236}">
                      <a16:creationId xmlns:a16="http://schemas.microsoft.com/office/drawing/2014/main" id="{03C54FC1-E9AF-4BEA-A8F2-3CC70075BCCE}"/>
                    </a:ext>
                  </a:extLst>
                </p:cNvPr>
                <p:cNvSpPr/>
                <p:nvPr/>
              </p:nvSpPr>
              <p:spPr>
                <a:xfrm>
                  <a:off x="1241659" y="2097088"/>
                  <a:ext cx="3022333" cy="406308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27" name="Conector recto 26">
                  <a:extLst>
                    <a:ext uri="{FF2B5EF4-FFF2-40B4-BE49-F238E27FC236}">
                      <a16:creationId xmlns:a16="http://schemas.microsoft.com/office/drawing/2014/main" id="{C45C1564-E58C-4DC6-96FD-22C2EF8D9C23}"/>
                    </a:ext>
                  </a:extLst>
                </p:cNvPr>
                <p:cNvCxnSpPr/>
                <p:nvPr/>
              </p:nvCxnSpPr>
              <p:spPr>
                <a:xfrm>
                  <a:off x="1241659" y="2768600"/>
                  <a:ext cx="3022333"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grpSp>
          <p:sp>
            <p:nvSpPr>
              <p:cNvPr id="24" name="CuadroTexto 23">
                <a:extLst>
                  <a:ext uri="{FF2B5EF4-FFF2-40B4-BE49-F238E27FC236}">
                    <a16:creationId xmlns:a16="http://schemas.microsoft.com/office/drawing/2014/main" id="{4AD69CAC-33CF-435F-93B3-8C281055EDB0}"/>
                  </a:ext>
                </a:extLst>
              </p:cNvPr>
              <p:cNvSpPr txBox="1"/>
              <p:nvPr/>
            </p:nvSpPr>
            <p:spPr>
              <a:xfrm>
                <a:off x="1511300" y="942564"/>
                <a:ext cx="2362200" cy="369332"/>
              </a:xfrm>
              <a:prstGeom prst="rect">
                <a:avLst/>
              </a:prstGeom>
              <a:noFill/>
            </p:spPr>
            <p:txBody>
              <a:bodyPr wrap="square" rtlCol="0">
                <a:spAutoFit/>
              </a:bodyPr>
              <a:lstStyle/>
              <a:p>
                <a:r>
                  <a:rPr lang="es-ES" dirty="0">
                    <a:solidFill>
                      <a:srgbClr val="7030A0"/>
                    </a:solidFill>
                  </a:rPr>
                  <a:t>PATOLOGIA</a:t>
                </a:r>
              </a:p>
            </p:txBody>
          </p:sp>
          <p:sp>
            <p:nvSpPr>
              <p:cNvPr id="25" name="CuadroTexto 24">
                <a:extLst>
                  <a:ext uri="{FF2B5EF4-FFF2-40B4-BE49-F238E27FC236}">
                    <a16:creationId xmlns:a16="http://schemas.microsoft.com/office/drawing/2014/main" id="{F4DC0B03-BCF7-4F72-BBD9-042F3FD15B78}"/>
                  </a:ext>
                </a:extLst>
              </p:cNvPr>
              <p:cNvSpPr txBox="1"/>
              <p:nvPr/>
            </p:nvSpPr>
            <p:spPr>
              <a:xfrm>
                <a:off x="1371600" y="1410901"/>
                <a:ext cx="2501900" cy="1754326"/>
              </a:xfrm>
              <a:prstGeom prst="rect">
                <a:avLst/>
              </a:prstGeom>
              <a:noFill/>
            </p:spPr>
            <p:txBody>
              <a:bodyPr wrap="square" rtlCol="0">
                <a:spAutoFit/>
              </a:bodyPr>
              <a:lstStyle/>
              <a:p>
                <a:r>
                  <a:rPr lang="es-ES" dirty="0">
                    <a:solidFill>
                      <a:srgbClr val="7030A0"/>
                    </a:solidFill>
                  </a:rPr>
                  <a:t>ID</a:t>
                </a:r>
              </a:p>
              <a:p>
                <a:r>
                  <a:rPr lang="es-ES" dirty="0">
                    <a:solidFill>
                      <a:srgbClr val="7030A0"/>
                    </a:solidFill>
                  </a:rPr>
                  <a:t>NOMBRE</a:t>
                </a:r>
              </a:p>
              <a:p>
                <a:r>
                  <a:rPr lang="es-ES" dirty="0">
                    <a:solidFill>
                      <a:srgbClr val="7030A0"/>
                    </a:solidFill>
                  </a:rPr>
                  <a:t>DESCRIPCION</a:t>
                </a:r>
              </a:p>
              <a:p>
                <a:r>
                  <a:rPr lang="es-ES" dirty="0">
                    <a:solidFill>
                      <a:srgbClr val="7030A0"/>
                    </a:solidFill>
                  </a:rPr>
                  <a:t>TRATAMIENTO</a:t>
                </a:r>
              </a:p>
              <a:p>
                <a:r>
                  <a:rPr lang="es-ES" dirty="0">
                    <a:solidFill>
                      <a:srgbClr val="7030A0"/>
                    </a:solidFill>
                  </a:rPr>
                  <a:t>RIESGOS</a:t>
                </a:r>
              </a:p>
              <a:p>
                <a:r>
                  <a:rPr lang="es-ES" dirty="0">
                    <a:solidFill>
                      <a:srgbClr val="7030A0"/>
                    </a:solidFill>
                  </a:rPr>
                  <a:t>RECOMENDACIONES</a:t>
                </a:r>
              </a:p>
            </p:txBody>
          </p:sp>
        </p:grpSp>
        <p:grpSp>
          <p:nvGrpSpPr>
            <p:cNvPr id="28" name="Grupo 27">
              <a:extLst>
                <a:ext uri="{FF2B5EF4-FFF2-40B4-BE49-F238E27FC236}">
                  <a16:creationId xmlns:a16="http://schemas.microsoft.com/office/drawing/2014/main" id="{3702A096-519D-4755-9C1B-C6700ABC2511}"/>
                </a:ext>
              </a:extLst>
            </p:cNvPr>
            <p:cNvGrpSpPr/>
            <p:nvPr/>
          </p:nvGrpSpPr>
          <p:grpSpPr>
            <a:xfrm>
              <a:off x="1394059" y="1017588"/>
              <a:ext cx="2733441" cy="2309812"/>
              <a:chOff x="1241659" y="865188"/>
              <a:chExt cx="2733441" cy="2309812"/>
            </a:xfrm>
          </p:grpSpPr>
          <p:grpSp>
            <p:nvGrpSpPr>
              <p:cNvPr id="29" name="Grupo 28">
                <a:extLst>
                  <a:ext uri="{FF2B5EF4-FFF2-40B4-BE49-F238E27FC236}">
                    <a16:creationId xmlns:a16="http://schemas.microsoft.com/office/drawing/2014/main" id="{9FB6AD8E-D666-4A42-8028-D01E4DB7AFAD}"/>
                  </a:ext>
                </a:extLst>
              </p:cNvPr>
              <p:cNvGrpSpPr/>
              <p:nvPr/>
            </p:nvGrpSpPr>
            <p:grpSpPr>
              <a:xfrm>
                <a:off x="1241659" y="865188"/>
                <a:ext cx="2733441" cy="2309812"/>
                <a:chOff x="1241659" y="2097088"/>
                <a:chExt cx="3022333" cy="4063080"/>
              </a:xfrm>
            </p:grpSpPr>
            <p:sp>
              <p:nvSpPr>
                <p:cNvPr id="32" name="Rectángulo 31">
                  <a:extLst>
                    <a:ext uri="{FF2B5EF4-FFF2-40B4-BE49-F238E27FC236}">
                      <a16:creationId xmlns:a16="http://schemas.microsoft.com/office/drawing/2014/main" id="{FF669E46-5C5E-46EC-A89B-E5187466321A}"/>
                    </a:ext>
                  </a:extLst>
                </p:cNvPr>
                <p:cNvSpPr/>
                <p:nvPr/>
              </p:nvSpPr>
              <p:spPr>
                <a:xfrm>
                  <a:off x="1241659" y="2097088"/>
                  <a:ext cx="3022333" cy="406308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33" name="Conector recto 32">
                  <a:extLst>
                    <a:ext uri="{FF2B5EF4-FFF2-40B4-BE49-F238E27FC236}">
                      <a16:creationId xmlns:a16="http://schemas.microsoft.com/office/drawing/2014/main" id="{2DA121E8-E9B5-4ADF-BC23-7EFC7D66BD13}"/>
                    </a:ext>
                  </a:extLst>
                </p:cNvPr>
                <p:cNvCxnSpPr/>
                <p:nvPr/>
              </p:nvCxnSpPr>
              <p:spPr>
                <a:xfrm>
                  <a:off x="1241659" y="2768600"/>
                  <a:ext cx="3022333"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grpSp>
          <p:sp>
            <p:nvSpPr>
              <p:cNvPr id="30" name="CuadroTexto 29">
                <a:extLst>
                  <a:ext uri="{FF2B5EF4-FFF2-40B4-BE49-F238E27FC236}">
                    <a16:creationId xmlns:a16="http://schemas.microsoft.com/office/drawing/2014/main" id="{FC0EB766-48A9-456B-8009-9FCFBEC44B2F}"/>
                  </a:ext>
                </a:extLst>
              </p:cNvPr>
              <p:cNvSpPr txBox="1"/>
              <p:nvPr/>
            </p:nvSpPr>
            <p:spPr>
              <a:xfrm>
                <a:off x="1511300" y="942564"/>
                <a:ext cx="2362200" cy="369332"/>
              </a:xfrm>
              <a:prstGeom prst="rect">
                <a:avLst/>
              </a:prstGeom>
              <a:noFill/>
            </p:spPr>
            <p:txBody>
              <a:bodyPr wrap="square" rtlCol="0">
                <a:spAutoFit/>
              </a:bodyPr>
              <a:lstStyle/>
              <a:p>
                <a:r>
                  <a:rPr lang="es-ES" dirty="0">
                    <a:solidFill>
                      <a:srgbClr val="7030A0"/>
                    </a:solidFill>
                  </a:rPr>
                  <a:t>VALORES_ANALISIS</a:t>
                </a:r>
              </a:p>
            </p:txBody>
          </p:sp>
          <p:sp>
            <p:nvSpPr>
              <p:cNvPr id="31" name="CuadroTexto 30">
                <a:extLst>
                  <a:ext uri="{FF2B5EF4-FFF2-40B4-BE49-F238E27FC236}">
                    <a16:creationId xmlns:a16="http://schemas.microsoft.com/office/drawing/2014/main" id="{5D4BFD7D-A60D-4289-9254-8A30D01CCD54}"/>
                  </a:ext>
                </a:extLst>
              </p:cNvPr>
              <p:cNvSpPr txBox="1"/>
              <p:nvPr/>
            </p:nvSpPr>
            <p:spPr>
              <a:xfrm>
                <a:off x="1371601" y="1356222"/>
                <a:ext cx="2501900" cy="1754326"/>
              </a:xfrm>
              <a:prstGeom prst="rect">
                <a:avLst/>
              </a:prstGeom>
              <a:noFill/>
            </p:spPr>
            <p:txBody>
              <a:bodyPr wrap="square" rtlCol="0">
                <a:spAutoFit/>
              </a:bodyPr>
              <a:lstStyle/>
              <a:p>
                <a:r>
                  <a:rPr lang="es-ES" dirty="0">
                    <a:solidFill>
                      <a:srgbClr val="7030A0"/>
                    </a:solidFill>
                  </a:rPr>
                  <a:t>ID</a:t>
                </a:r>
              </a:p>
              <a:p>
                <a:r>
                  <a:rPr lang="es-ES" dirty="0">
                    <a:solidFill>
                      <a:srgbClr val="7030A0"/>
                    </a:solidFill>
                  </a:rPr>
                  <a:t>PARAMETRO</a:t>
                </a:r>
              </a:p>
              <a:p>
                <a:r>
                  <a:rPr lang="es-ES" dirty="0">
                    <a:solidFill>
                      <a:srgbClr val="7030A0"/>
                    </a:solidFill>
                  </a:rPr>
                  <a:t>MAX_MUJER</a:t>
                </a:r>
              </a:p>
              <a:p>
                <a:r>
                  <a:rPr lang="es-ES" dirty="0">
                    <a:solidFill>
                      <a:srgbClr val="7030A0"/>
                    </a:solidFill>
                  </a:rPr>
                  <a:t>MIN_MUJER</a:t>
                </a:r>
              </a:p>
              <a:p>
                <a:r>
                  <a:rPr lang="es-ES" dirty="0">
                    <a:solidFill>
                      <a:srgbClr val="7030A0"/>
                    </a:solidFill>
                  </a:rPr>
                  <a:t>MAX_VARON</a:t>
                </a:r>
              </a:p>
              <a:p>
                <a:r>
                  <a:rPr lang="es-ES" dirty="0">
                    <a:solidFill>
                      <a:srgbClr val="7030A0"/>
                    </a:solidFill>
                  </a:rPr>
                  <a:t>MIN_VARON</a:t>
                </a:r>
              </a:p>
            </p:txBody>
          </p:sp>
        </p:grpSp>
        <p:grpSp>
          <p:nvGrpSpPr>
            <p:cNvPr id="40" name="Grupo 39">
              <a:extLst>
                <a:ext uri="{FF2B5EF4-FFF2-40B4-BE49-F238E27FC236}">
                  <a16:creationId xmlns:a16="http://schemas.microsoft.com/office/drawing/2014/main" id="{9339F8CA-2396-4852-955B-7C76C9CD4F9E}"/>
                </a:ext>
              </a:extLst>
            </p:cNvPr>
            <p:cNvGrpSpPr/>
            <p:nvPr/>
          </p:nvGrpSpPr>
          <p:grpSpPr>
            <a:xfrm>
              <a:off x="4680420" y="996167"/>
              <a:ext cx="2863381" cy="2309812"/>
              <a:chOff x="1241659" y="865188"/>
              <a:chExt cx="2863381" cy="2309812"/>
            </a:xfrm>
          </p:grpSpPr>
          <p:grpSp>
            <p:nvGrpSpPr>
              <p:cNvPr id="41" name="Grupo 40">
                <a:extLst>
                  <a:ext uri="{FF2B5EF4-FFF2-40B4-BE49-F238E27FC236}">
                    <a16:creationId xmlns:a16="http://schemas.microsoft.com/office/drawing/2014/main" id="{7FEDCA58-6C05-4D3C-A0E9-FCF3DFB57FCC}"/>
                  </a:ext>
                </a:extLst>
              </p:cNvPr>
              <p:cNvGrpSpPr/>
              <p:nvPr/>
            </p:nvGrpSpPr>
            <p:grpSpPr>
              <a:xfrm>
                <a:off x="1241659" y="865188"/>
                <a:ext cx="2733441" cy="2309812"/>
                <a:chOff x="1241659" y="2097088"/>
                <a:chExt cx="3022333" cy="4063080"/>
              </a:xfrm>
            </p:grpSpPr>
            <p:sp>
              <p:nvSpPr>
                <p:cNvPr id="44" name="Rectángulo 43">
                  <a:extLst>
                    <a:ext uri="{FF2B5EF4-FFF2-40B4-BE49-F238E27FC236}">
                      <a16:creationId xmlns:a16="http://schemas.microsoft.com/office/drawing/2014/main" id="{A321DEBE-9A4C-4846-AA1B-5F92E45E896D}"/>
                    </a:ext>
                  </a:extLst>
                </p:cNvPr>
                <p:cNvSpPr/>
                <p:nvPr/>
              </p:nvSpPr>
              <p:spPr>
                <a:xfrm>
                  <a:off x="1241659" y="2097088"/>
                  <a:ext cx="3022333" cy="4063080"/>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cxnSp>
              <p:nvCxnSpPr>
                <p:cNvPr id="45" name="Conector recto 44">
                  <a:extLst>
                    <a:ext uri="{FF2B5EF4-FFF2-40B4-BE49-F238E27FC236}">
                      <a16:creationId xmlns:a16="http://schemas.microsoft.com/office/drawing/2014/main" id="{570C5835-A470-4110-8FC5-4F8C56D60FA0}"/>
                    </a:ext>
                  </a:extLst>
                </p:cNvPr>
                <p:cNvCxnSpPr/>
                <p:nvPr/>
              </p:nvCxnSpPr>
              <p:spPr>
                <a:xfrm>
                  <a:off x="1241659" y="2768600"/>
                  <a:ext cx="3022333"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grpSp>
          <p:sp>
            <p:nvSpPr>
              <p:cNvPr id="42" name="CuadroTexto 41">
                <a:extLst>
                  <a:ext uri="{FF2B5EF4-FFF2-40B4-BE49-F238E27FC236}">
                    <a16:creationId xmlns:a16="http://schemas.microsoft.com/office/drawing/2014/main" id="{E54E76D2-0AE1-4452-AFC7-89AA16D12EAD}"/>
                  </a:ext>
                </a:extLst>
              </p:cNvPr>
              <p:cNvSpPr txBox="1"/>
              <p:nvPr/>
            </p:nvSpPr>
            <p:spPr>
              <a:xfrm>
                <a:off x="1511299" y="942564"/>
                <a:ext cx="2593741" cy="369332"/>
              </a:xfrm>
              <a:prstGeom prst="rect">
                <a:avLst/>
              </a:prstGeom>
              <a:noFill/>
            </p:spPr>
            <p:txBody>
              <a:bodyPr wrap="square" rtlCol="0">
                <a:spAutoFit/>
              </a:bodyPr>
              <a:lstStyle/>
              <a:p>
                <a:r>
                  <a:rPr lang="es-ES" dirty="0">
                    <a:solidFill>
                      <a:srgbClr val="7030A0"/>
                    </a:solidFill>
                  </a:rPr>
                  <a:t>RELACION_PATOLOGIA</a:t>
                </a:r>
              </a:p>
            </p:txBody>
          </p:sp>
          <p:sp>
            <p:nvSpPr>
              <p:cNvPr id="43" name="CuadroTexto 42">
                <a:extLst>
                  <a:ext uri="{FF2B5EF4-FFF2-40B4-BE49-F238E27FC236}">
                    <a16:creationId xmlns:a16="http://schemas.microsoft.com/office/drawing/2014/main" id="{C5BBFD7C-0CBA-4C6C-B56F-4BE34317789B}"/>
                  </a:ext>
                </a:extLst>
              </p:cNvPr>
              <p:cNvSpPr txBox="1"/>
              <p:nvPr/>
            </p:nvSpPr>
            <p:spPr>
              <a:xfrm>
                <a:off x="1371600" y="1549400"/>
                <a:ext cx="2501900" cy="1200329"/>
              </a:xfrm>
              <a:prstGeom prst="rect">
                <a:avLst/>
              </a:prstGeom>
              <a:noFill/>
            </p:spPr>
            <p:txBody>
              <a:bodyPr wrap="square" rtlCol="0">
                <a:spAutoFit/>
              </a:bodyPr>
              <a:lstStyle/>
              <a:p>
                <a:r>
                  <a:rPr lang="es-ES" dirty="0">
                    <a:solidFill>
                      <a:srgbClr val="7030A0"/>
                    </a:solidFill>
                  </a:rPr>
                  <a:t>ID</a:t>
                </a:r>
              </a:p>
              <a:p>
                <a:r>
                  <a:rPr lang="es-ES" dirty="0">
                    <a:solidFill>
                      <a:srgbClr val="7030A0"/>
                    </a:solidFill>
                  </a:rPr>
                  <a:t>ID_PARAMETRO</a:t>
                </a:r>
              </a:p>
              <a:p>
                <a:r>
                  <a:rPr lang="es-ES" dirty="0">
                    <a:solidFill>
                      <a:srgbClr val="7030A0"/>
                    </a:solidFill>
                  </a:rPr>
                  <a:t>ID_PATOLOGIA</a:t>
                </a:r>
              </a:p>
              <a:p>
                <a:r>
                  <a:rPr lang="es-ES" dirty="0">
                    <a:solidFill>
                      <a:srgbClr val="7030A0"/>
                    </a:solidFill>
                  </a:rPr>
                  <a:t>ISMIN</a:t>
                </a:r>
              </a:p>
            </p:txBody>
          </p:sp>
        </p:grpSp>
        <p:cxnSp>
          <p:nvCxnSpPr>
            <p:cNvPr id="47" name="Conector: angular 46">
              <a:extLst>
                <a:ext uri="{FF2B5EF4-FFF2-40B4-BE49-F238E27FC236}">
                  <a16:creationId xmlns:a16="http://schemas.microsoft.com/office/drawing/2014/main" id="{CB182C6F-93F8-4648-A67C-297066D55ABE}"/>
                </a:ext>
              </a:extLst>
            </p:cNvPr>
            <p:cNvCxnSpPr>
              <a:cxnSpLocks/>
            </p:cNvCxnSpPr>
            <p:nvPr/>
          </p:nvCxnSpPr>
          <p:spPr>
            <a:xfrm flipV="1">
              <a:off x="6453541" y="1745340"/>
              <a:ext cx="1763360" cy="672115"/>
            </a:xfrm>
            <a:prstGeom prst="bentConnector3">
              <a:avLst/>
            </a:prstGeom>
            <a:ln w="190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ector: angular 48">
              <a:extLst>
                <a:ext uri="{FF2B5EF4-FFF2-40B4-BE49-F238E27FC236}">
                  <a16:creationId xmlns:a16="http://schemas.microsoft.com/office/drawing/2014/main" id="{9F22F253-DFA8-4613-B88C-971FA6AF92F9}"/>
                </a:ext>
              </a:extLst>
            </p:cNvPr>
            <p:cNvCxnSpPr>
              <a:cxnSpLocks/>
            </p:cNvCxnSpPr>
            <p:nvPr/>
          </p:nvCxnSpPr>
          <p:spPr>
            <a:xfrm rot="10800000">
              <a:off x="2089387" y="1672221"/>
              <a:ext cx="2688755" cy="477264"/>
            </a:xfrm>
            <a:prstGeom prst="bentConnector3">
              <a:avLst/>
            </a:prstGeom>
            <a:ln w="22225">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37662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D5FA"/>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56D3F9-DC2D-4580-8306-7217F26BF2C4}"/>
              </a:ext>
            </a:extLst>
          </p:cNvPr>
          <p:cNvSpPr>
            <a:spLocks noGrp="1"/>
          </p:cNvSpPr>
          <p:nvPr>
            <p:ph type="ctrTitle"/>
          </p:nvPr>
        </p:nvSpPr>
        <p:spPr/>
        <p:txBody>
          <a:bodyPr/>
          <a:lstStyle/>
          <a:p>
            <a:r>
              <a:rPr lang="es-ES" dirty="0">
                <a:solidFill>
                  <a:srgbClr val="7030A0"/>
                </a:solidFill>
              </a:rPr>
              <a:t>Creación de la base de datos</a:t>
            </a:r>
          </a:p>
        </p:txBody>
      </p:sp>
      <p:sp>
        <p:nvSpPr>
          <p:cNvPr id="3" name="Subtítulo 2">
            <a:extLst>
              <a:ext uri="{FF2B5EF4-FFF2-40B4-BE49-F238E27FC236}">
                <a16:creationId xmlns:a16="http://schemas.microsoft.com/office/drawing/2014/main" id="{5A1C930D-9A40-4C8A-88A7-29E6106093F2}"/>
              </a:ext>
            </a:extLst>
          </p:cNvPr>
          <p:cNvSpPr>
            <a:spLocks noGrp="1"/>
          </p:cNvSpPr>
          <p:nvPr>
            <p:ph type="subTitle" idx="1"/>
          </p:nvPr>
        </p:nvSpPr>
        <p:spPr/>
        <p:txBody>
          <a:bodyPr>
            <a:normAutofit/>
          </a:bodyPr>
          <a:lstStyle/>
          <a:p>
            <a:pPr algn="ctr"/>
            <a:r>
              <a:rPr lang="es-ES" sz="2800" dirty="0" err="1">
                <a:solidFill>
                  <a:srgbClr val="7030A0"/>
                </a:solidFill>
              </a:rPr>
              <a:t>Mysql</a:t>
            </a:r>
            <a:endParaRPr lang="es-ES" sz="2800" dirty="0">
              <a:solidFill>
                <a:srgbClr val="7030A0"/>
              </a:solidFill>
            </a:endParaRPr>
          </a:p>
        </p:txBody>
      </p:sp>
    </p:spTree>
    <p:extLst>
      <p:ext uri="{BB962C8B-B14F-4D97-AF65-F5344CB8AC3E}">
        <p14:creationId xmlns:p14="http://schemas.microsoft.com/office/powerpoint/2010/main" val="2221121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E33771A0-DF95-47EC-805F-E2DFBC41F169}"/>
              </a:ext>
            </a:extLst>
          </p:cNvPr>
          <p:cNvSpPr txBox="1"/>
          <p:nvPr/>
        </p:nvSpPr>
        <p:spPr>
          <a:xfrm>
            <a:off x="1447800" y="558800"/>
            <a:ext cx="9931400" cy="369332"/>
          </a:xfrm>
          <a:prstGeom prst="rect">
            <a:avLst/>
          </a:prstGeom>
          <a:noFill/>
        </p:spPr>
        <p:txBody>
          <a:bodyPr wrap="square" rtlCol="0">
            <a:spAutoFit/>
          </a:bodyPr>
          <a:lstStyle/>
          <a:p>
            <a:r>
              <a:rPr lang="es-ES" dirty="0">
                <a:solidFill>
                  <a:srgbClr val="7030A0"/>
                </a:solidFill>
              </a:rPr>
              <a:t>Descargamos el </a:t>
            </a:r>
            <a:r>
              <a:rPr lang="es-ES" dirty="0" err="1">
                <a:solidFill>
                  <a:srgbClr val="7030A0"/>
                </a:solidFill>
              </a:rPr>
              <a:t>mysql</a:t>
            </a:r>
            <a:r>
              <a:rPr lang="es-ES" dirty="0">
                <a:solidFill>
                  <a:srgbClr val="7030A0"/>
                </a:solidFill>
              </a:rPr>
              <a:t> </a:t>
            </a:r>
            <a:r>
              <a:rPr lang="es-ES" dirty="0" err="1">
                <a:solidFill>
                  <a:srgbClr val="7030A0"/>
                </a:solidFill>
              </a:rPr>
              <a:t>installer</a:t>
            </a:r>
            <a:endParaRPr lang="es-ES" dirty="0">
              <a:solidFill>
                <a:srgbClr val="7030A0"/>
              </a:solidFill>
            </a:endParaRPr>
          </a:p>
        </p:txBody>
      </p:sp>
      <p:pic>
        <p:nvPicPr>
          <p:cNvPr id="3" name="Imagen 2">
            <a:extLst>
              <a:ext uri="{FF2B5EF4-FFF2-40B4-BE49-F238E27FC236}">
                <a16:creationId xmlns:a16="http://schemas.microsoft.com/office/drawing/2014/main" id="{E18E3C80-432A-41F5-AFEC-72BF58FDBE15}"/>
              </a:ext>
            </a:extLst>
          </p:cNvPr>
          <p:cNvPicPr>
            <a:picLocks noChangeAspect="1"/>
          </p:cNvPicPr>
          <p:nvPr/>
        </p:nvPicPr>
        <p:blipFill rotWithShape="1">
          <a:blip r:embed="rId2"/>
          <a:srcRect t="4847" r="18691" b="14397"/>
          <a:stretch/>
        </p:blipFill>
        <p:spPr>
          <a:xfrm>
            <a:off x="1861686" y="1311442"/>
            <a:ext cx="7580697" cy="4235116"/>
          </a:xfrm>
          <a:prstGeom prst="rect">
            <a:avLst/>
          </a:prstGeom>
        </p:spPr>
      </p:pic>
    </p:spTree>
    <p:extLst>
      <p:ext uri="{BB962C8B-B14F-4D97-AF65-F5344CB8AC3E}">
        <p14:creationId xmlns:p14="http://schemas.microsoft.com/office/powerpoint/2010/main" val="3801014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1C1BB4C7-799F-4EA6-827A-31640941973F}"/>
              </a:ext>
            </a:extLst>
          </p:cNvPr>
          <p:cNvPicPr>
            <a:picLocks noChangeAspect="1"/>
          </p:cNvPicPr>
          <p:nvPr/>
        </p:nvPicPr>
        <p:blipFill rotWithShape="1">
          <a:blip r:embed="rId2"/>
          <a:srcRect l="19342" t="6035" r="19237" b="10176"/>
          <a:stretch/>
        </p:blipFill>
        <p:spPr>
          <a:xfrm>
            <a:off x="202129" y="134754"/>
            <a:ext cx="5370898" cy="4121371"/>
          </a:xfrm>
          <a:prstGeom prst="rect">
            <a:avLst/>
          </a:prstGeom>
        </p:spPr>
      </p:pic>
      <p:pic>
        <p:nvPicPr>
          <p:cNvPr id="3" name="Imagen 2">
            <a:extLst>
              <a:ext uri="{FF2B5EF4-FFF2-40B4-BE49-F238E27FC236}">
                <a16:creationId xmlns:a16="http://schemas.microsoft.com/office/drawing/2014/main" id="{8FB88475-E560-4653-8A93-9CCEA25960BA}"/>
              </a:ext>
            </a:extLst>
          </p:cNvPr>
          <p:cNvPicPr>
            <a:picLocks noChangeAspect="1"/>
          </p:cNvPicPr>
          <p:nvPr/>
        </p:nvPicPr>
        <p:blipFill rotWithShape="1">
          <a:blip r:embed="rId3"/>
          <a:srcRect l="19106" t="6596" r="19000" b="11720"/>
          <a:stretch/>
        </p:blipFill>
        <p:spPr>
          <a:xfrm>
            <a:off x="5872074" y="2184935"/>
            <a:ext cx="5774493" cy="4286678"/>
          </a:xfrm>
          <a:prstGeom prst="rect">
            <a:avLst/>
          </a:prstGeom>
        </p:spPr>
      </p:pic>
    </p:spTree>
    <p:extLst>
      <p:ext uri="{BB962C8B-B14F-4D97-AF65-F5344CB8AC3E}">
        <p14:creationId xmlns:p14="http://schemas.microsoft.com/office/powerpoint/2010/main" val="123858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CE03D59-9410-4EB6-AC2D-1328F123D4B5}"/>
              </a:ext>
            </a:extLst>
          </p:cNvPr>
          <p:cNvPicPr>
            <a:picLocks noChangeAspect="1"/>
          </p:cNvPicPr>
          <p:nvPr/>
        </p:nvPicPr>
        <p:blipFill rotWithShape="1">
          <a:blip r:embed="rId2"/>
          <a:srcRect l="19355" t="6480" r="19539" b="12679"/>
          <a:stretch/>
        </p:blipFill>
        <p:spPr>
          <a:xfrm>
            <a:off x="182880" y="115503"/>
            <a:ext cx="5755907" cy="4283466"/>
          </a:xfrm>
          <a:prstGeom prst="rect">
            <a:avLst/>
          </a:prstGeom>
        </p:spPr>
      </p:pic>
      <p:pic>
        <p:nvPicPr>
          <p:cNvPr id="4" name="Imagen 3">
            <a:extLst>
              <a:ext uri="{FF2B5EF4-FFF2-40B4-BE49-F238E27FC236}">
                <a16:creationId xmlns:a16="http://schemas.microsoft.com/office/drawing/2014/main" id="{D3F8BEA2-81A6-4F68-AD24-C75D276BAA9C}"/>
              </a:ext>
            </a:extLst>
          </p:cNvPr>
          <p:cNvPicPr>
            <a:picLocks noChangeAspect="1"/>
          </p:cNvPicPr>
          <p:nvPr/>
        </p:nvPicPr>
        <p:blipFill rotWithShape="1">
          <a:blip r:embed="rId3"/>
          <a:srcRect l="19263" t="6316" r="19079" b="11438"/>
          <a:stretch/>
        </p:blipFill>
        <p:spPr>
          <a:xfrm>
            <a:off x="5861785" y="2130028"/>
            <a:ext cx="6147335" cy="4612469"/>
          </a:xfrm>
          <a:prstGeom prst="rect">
            <a:avLst/>
          </a:prstGeom>
        </p:spPr>
      </p:pic>
    </p:spTree>
    <p:extLst>
      <p:ext uri="{BB962C8B-B14F-4D97-AF65-F5344CB8AC3E}">
        <p14:creationId xmlns:p14="http://schemas.microsoft.com/office/powerpoint/2010/main" val="1570668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42B4BE70-0F36-4C22-9923-18DA98C03C4B}"/>
              </a:ext>
            </a:extLst>
          </p:cNvPr>
          <p:cNvPicPr>
            <a:picLocks noChangeAspect="1"/>
          </p:cNvPicPr>
          <p:nvPr/>
        </p:nvPicPr>
        <p:blipFill rotWithShape="1">
          <a:blip r:embed="rId2"/>
          <a:srcRect l="19421" t="6035" r="19079" b="11018"/>
          <a:stretch/>
        </p:blipFill>
        <p:spPr>
          <a:xfrm>
            <a:off x="125129" y="86627"/>
            <a:ext cx="5874130" cy="4456497"/>
          </a:xfrm>
          <a:prstGeom prst="rect">
            <a:avLst/>
          </a:prstGeom>
        </p:spPr>
      </p:pic>
      <p:pic>
        <p:nvPicPr>
          <p:cNvPr id="3" name="Imagen 2">
            <a:extLst>
              <a:ext uri="{FF2B5EF4-FFF2-40B4-BE49-F238E27FC236}">
                <a16:creationId xmlns:a16="http://schemas.microsoft.com/office/drawing/2014/main" id="{71613C53-82FF-4EAA-B5CE-3E681B97722E}"/>
              </a:ext>
            </a:extLst>
          </p:cNvPr>
          <p:cNvPicPr>
            <a:picLocks noChangeAspect="1"/>
          </p:cNvPicPr>
          <p:nvPr/>
        </p:nvPicPr>
        <p:blipFill rotWithShape="1">
          <a:blip r:embed="rId3"/>
          <a:srcRect l="19276" t="5778" r="19224" b="12538"/>
          <a:stretch/>
        </p:blipFill>
        <p:spPr>
          <a:xfrm>
            <a:off x="6096000" y="2193005"/>
            <a:ext cx="5999257" cy="4482115"/>
          </a:xfrm>
          <a:prstGeom prst="rect">
            <a:avLst/>
          </a:prstGeom>
        </p:spPr>
      </p:pic>
    </p:spTree>
    <p:extLst>
      <p:ext uri="{BB962C8B-B14F-4D97-AF65-F5344CB8AC3E}">
        <p14:creationId xmlns:p14="http://schemas.microsoft.com/office/powerpoint/2010/main" val="23628569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Marquesina">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319</TotalTime>
  <Words>248</Words>
  <Application>Microsoft Office PowerPoint</Application>
  <PresentationFormat>Panorámica</PresentationFormat>
  <Paragraphs>43</Paragraphs>
  <Slides>23</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23</vt:i4>
      </vt:variant>
    </vt:vector>
  </HeadingPairs>
  <TitlesOfParts>
    <vt:vector size="29" baseType="lpstr">
      <vt:lpstr>AR DESTINE</vt:lpstr>
      <vt:lpstr>Arial</vt:lpstr>
      <vt:lpstr>Calibri</vt:lpstr>
      <vt:lpstr>Trebuchet MS</vt:lpstr>
      <vt:lpstr>Tw Cen MT</vt:lpstr>
      <vt:lpstr>Circuito</vt:lpstr>
      <vt:lpstr>Entiende tu análisis.  Pet Project verano 2018</vt:lpstr>
      <vt:lpstr>PRIMEROS PASOS: DEFINIR LA APLICACIÓN </vt:lpstr>
      <vt:lpstr>DECISIÓN DE LAS TECNOLOGÍAS A USAR</vt:lpstr>
      <vt:lpstr>Datos: diseño de tablas</vt:lpstr>
      <vt:lpstr>Creación de la base de datos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Propósitos de año nuevo que se cumplen.</dc:title>
  <dc:creator>Azahara Fernandez Guizan</dc:creator>
  <cp:lastModifiedBy>Azahara Fernandez Guizan</cp:lastModifiedBy>
  <cp:revision>34</cp:revision>
  <dcterms:created xsi:type="dcterms:W3CDTF">2018-05-26T15:59:19Z</dcterms:created>
  <dcterms:modified xsi:type="dcterms:W3CDTF">2018-07-04T17:45:13Z</dcterms:modified>
</cp:coreProperties>
</file>

<file path=docProps/thumbnail.jpeg>
</file>